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3F35-FF49-4D1B-9C6F-6858ED4E12FF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7A9D-9617-4986-8E07-C000304366F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700808"/>
            <a:ext cx="79208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2022-2023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GUIDANCE AND COUNSELLING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AP/EDN/601/DSE-1B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RABIN BANERJEE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16632"/>
            <a:ext cx="1376023" cy="13716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857256"/>
          </a:xfrm>
        </p:spPr>
        <p:txBody>
          <a:bodyPr/>
          <a:lstStyle/>
          <a:p>
            <a:r>
              <a:rPr lang="en-US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Counselling </a:t>
            </a:r>
            <a:endParaRPr lang="en-IN" b="1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143932" cy="35004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</a:t>
            </a:r>
            <a:r>
              <a:rPr lang="en-US" dirty="0" err="1" smtClean="0">
                <a:solidFill>
                  <a:schemeClr val="tx1"/>
                </a:solidFill>
              </a:rPr>
              <a:t>counselling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	According to Carl Rogers “</a:t>
            </a:r>
            <a:r>
              <a:rPr lang="en-US" i="1" dirty="0" err="1" smtClean="0">
                <a:solidFill>
                  <a:schemeClr val="tx1"/>
                </a:solidFill>
              </a:rPr>
              <a:t>Couselling</a:t>
            </a:r>
            <a:r>
              <a:rPr lang="en-US" i="1" dirty="0" smtClean="0">
                <a:solidFill>
                  <a:schemeClr val="tx1"/>
                </a:solidFill>
              </a:rPr>
              <a:t> is a series of direct contract with the individual which aims to offer him assistance in changing his attitude and  behavior”.</a:t>
            </a:r>
          </a:p>
          <a:p>
            <a:pPr algn="just"/>
            <a:endParaRPr lang="en-US" i="1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	According to Erickso</a:t>
            </a:r>
            <a:r>
              <a:rPr lang="en-US" i="1" dirty="0" smtClean="0">
                <a:solidFill>
                  <a:schemeClr val="tx1"/>
                </a:solidFill>
              </a:rPr>
              <a:t>n “  Counselling is a person to person relationship in which one individual with problem tours another person for assistance.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42910" y="357166"/>
            <a:ext cx="7772400" cy="857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Characteristic of </a:t>
            </a:r>
            <a:r>
              <a:rPr kumimoji="0" lang="en-US" sz="44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Couselling</a:t>
            </a:r>
            <a:r>
              <a:rPr kumimoji="0" lang="en-US" sz="4400" b="0" i="0" u="sng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 </a:t>
            </a:r>
            <a:r>
              <a:rPr kumimoji="0" lang="en-US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 </a:t>
            </a:r>
            <a:endParaRPr kumimoji="0" lang="en-IN" sz="4400" b="0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13214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i="1" dirty="0" smtClean="0"/>
              <a:t>Continuity,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i="1" dirty="0" smtClean="0"/>
              <a:t>Establishment of good relationship,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i="1" dirty="0" smtClean="0"/>
              <a:t>Direct contact,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i="1" dirty="0" smtClean="0"/>
              <a:t>Presence of experienced person.</a:t>
            </a:r>
          </a:p>
          <a:p>
            <a:pPr marL="342900" indent="-342900"/>
            <a:endParaRPr lang="en-US" sz="3600" i="1" dirty="0" smtClean="0"/>
          </a:p>
          <a:p>
            <a:pPr marL="342900" indent="-342900">
              <a:buFont typeface="+mj-lt"/>
              <a:buAutoNum type="arabicPeriod"/>
            </a:pPr>
            <a:endParaRPr lang="en-US" sz="3600" i="1" dirty="0" smtClean="0"/>
          </a:p>
          <a:p>
            <a:pPr marL="342900" indent="-342900">
              <a:buFont typeface="+mj-lt"/>
              <a:buAutoNum type="arabicPeriod"/>
            </a:pPr>
            <a:endParaRPr lang="en-IN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357166"/>
            <a:ext cx="7772400" cy="857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rebuchet MS" pitchFamily="34" charset="0"/>
                <a:ea typeface="+mj-ea"/>
                <a:cs typeface="+mj-cs"/>
              </a:rPr>
              <a:t>Areas of Counselling </a:t>
            </a:r>
            <a:endParaRPr kumimoji="0" lang="en-IN" sz="4400" b="1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7356" y="1285860"/>
            <a:ext cx="47612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Educational </a:t>
            </a:r>
            <a:r>
              <a:rPr lang="en-US" sz="2800" i="1" dirty="0" err="1" smtClean="0">
                <a:latin typeface="Trebuchet MS" pitchFamily="34" charset="0"/>
              </a:rPr>
              <a:t>couselling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  <a:endParaRPr lang="en-US" sz="2800" i="1" dirty="0">
              <a:latin typeface="Trebuchet MS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Career </a:t>
            </a:r>
            <a:r>
              <a:rPr lang="en-US" sz="2800" i="1" dirty="0" err="1" smtClean="0">
                <a:latin typeface="Trebuchet MS" pitchFamily="34" charset="0"/>
              </a:rPr>
              <a:t>counselling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Marriage </a:t>
            </a:r>
            <a:r>
              <a:rPr lang="en-US" sz="2800" i="1" dirty="0" err="1" smtClean="0">
                <a:latin typeface="Trebuchet MS" pitchFamily="34" charset="0"/>
              </a:rPr>
              <a:t>counselling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Family </a:t>
            </a:r>
            <a:r>
              <a:rPr lang="en-US" sz="2800" i="1" dirty="0" err="1" smtClean="0">
                <a:latin typeface="Trebuchet MS" pitchFamily="34" charset="0"/>
              </a:rPr>
              <a:t>counselling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Clinical </a:t>
            </a:r>
            <a:r>
              <a:rPr lang="en-US" sz="2800" i="1" dirty="0" err="1" smtClean="0">
                <a:latin typeface="Trebuchet MS" pitchFamily="34" charset="0"/>
              </a:rPr>
              <a:t>counselling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Sports </a:t>
            </a:r>
            <a:r>
              <a:rPr lang="en-US" sz="2800" i="1" dirty="0" err="1" smtClean="0">
                <a:latin typeface="Trebuchet MS" pitchFamily="34" charset="0"/>
              </a:rPr>
              <a:t>couselling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  <a:endParaRPr lang="en-US" sz="2800" i="1" dirty="0">
              <a:latin typeface="Trebuchet MS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latin typeface="Trebuchet MS" pitchFamily="34" charset="0"/>
              </a:rPr>
              <a:t>Personal </a:t>
            </a:r>
            <a:r>
              <a:rPr lang="en-US" sz="2800" i="1" dirty="0" err="1" smtClean="0">
                <a:latin typeface="Trebuchet MS" pitchFamily="34" charset="0"/>
              </a:rPr>
              <a:t>counselling</a:t>
            </a:r>
            <a:r>
              <a:rPr lang="en-US" sz="2800" i="1" dirty="0" smtClean="0">
                <a:latin typeface="Trebuchet MS" pitchFamily="34" charset="0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i="1" dirty="0" err="1" smtClean="0">
                <a:latin typeface="Trebuchet MS" pitchFamily="34" charset="0"/>
              </a:rPr>
              <a:t>Gerantological</a:t>
            </a:r>
            <a:r>
              <a:rPr lang="en-US" sz="2800" i="1" dirty="0" smtClean="0">
                <a:latin typeface="Trebuchet MS" pitchFamily="34" charset="0"/>
              </a:rPr>
              <a:t> </a:t>
            </a:r>
            <a:r>
              <a:rPr lang="en-US" sz="2800" i="1" dirty="0" err="1" smtClean="0">
                <a:latin typeface="Trebuchet MS" pitchFamily="34" charset="0"/>
              </a:rPr>
              <a:t>couselling</a:t>
            </a:r>
            <a:r>
              <a:rPr lang="en-US" sz="2800" i="1" dirty="0" smtClean="0">
                <a:latin typeface="Trebuchet MS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IN" sz="2800" i="1" dirty="0">
              <a:latin typeface="Trebuchet MS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84990" y="3071016"/>
            <a:ext cx="400052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1472" y="428604"/>
            <a:ext cx="7772400" cy="857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itchFamily="34" charset="0"/>
                <a:ea typeface="+mj-ea"/>
                <a:cs typeface="+mj-cs"/>
              </a:rPr>
              <a:t>Techniques of Counselling </a:t>
            </a:r>
            <a:endParaRPr kumimoji="0" lang="en-IN" sz="4400" b="0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1714488"/>
            <a:ext cx="6786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4000" i="1" dirty="0" smtClean="0">
                <a:latin typeface="Trebuchet MS" pitchFamily="34" charset="0"/>
              </a:rPr>
              <a:t>Directive Counselling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4000" i="1" dirty="0" smtClean="0">
                <a:latin typeface="Trebuchet MS" pitchFamily="34" charset="0"/>
              </a:rPr>
              <a:t>Non-directive Counselling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4000" i="1" dirty="0" smtClean="0">
                <a:latin typeface="Trebuchet MS" pitchFamily="34" charset="0"/>
              </a:rPr>
              <a:t>Eclectic Counselling</a:t>
            </a:r>
            <a:endParaRPr lang="en-IN" sz="4000" i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1406" y="71414"/>
            <a:ext cx="8858280" cy="50006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uLnTx/>
                <a:uFillTx/>
                <a:latin typeface="Trebuchet MS" pitchFamily="34" charset="0"/>
                <a:ea typeface="+mj-ea"/>
                <a:cs typeface="+mj-cs"/>
              </a:rPr>
              <a:t>Difference between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uLnTx/>
                <a:uFillTx/>
                <a:latin typeface="Trebuchet MS" pitchFamily="34" charset="0"/>
                <a:ea typeface="+mj-ea"/>
                <a:cs typeface="+mj-cs"/>
              </a:rPr>
              <a:t> Directive and Non-directive </a:t>
            </a:r>
            <a:r>
              <a:rPr kumimoji="0" lang="en-US" sz="2400" b="1" i="0" u="sng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uLnTx/>
                <a:uFillTx/>
                <a:latin typeface="Trebuchet MS" pitchFamily="34" charset="0"/>
                <a:ea typeface="+mj-ea"/>
                <a:cs typeface="+mj-cs"/>
              </a:rPr>
              <a:t>counselling</a:t>
            </a:r>
            <a:endParaRPr kumimoji="0" lang="en-IN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uLnTx/>
              <a:uFillTx/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642918"/>
            <a:ext cx="8715436" cy="6000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Counselling 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Counselling</dc:title>
  <dc:creator>user</dc:creator>
  <cp:lastModifiedBy>Akinchan</cp:lastModifiedBy>
  <cp:revision>10</cp:revision>
  <dcterms:created xsi:type="dcterms:W3CDTF">2024-06-08T11:57:00Z</dcterms:created>
  <dcterms:modified xsi:type="dcterms:W3CDTF">2024-06-14T09:33:45Z</dcterms:modified>
</cp:coreProperties>
</file>